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66" r:id="rId3"/>
    <p:sldId id="267" r:id="rId4"/>
    <p:sldId id="271" r:id="rId5"/>
    <p:sldId id="268" r:id="rId6"/>
    <p:sldId id="257" r:id="rId7"/>
    <p:sldId id="270" r:id="rId8"/>
    <p:sldId id="265" r:id="rId9"/>
    <p:sldId id="261" r:id="rId10"/>
    <p:sldId id="259" r:id="rId11"/>
    <p:sldId id="272" r:id="rId12"/>
    <p:sldId id="273" r:id="rId13"/>
    <p:sldId id="274" r:id="rId14"/>
    <p:sldId id="258" r:id="rId15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 and Welcome" id="{5108417B-8112-4DBF-B596-F464ABF40EAB}">
          <p14:sldIdLst>
            <p14:sldId id="256"/>
            <p14:sldId id="266"/>
            <p14:sldId id="267"/>
            <p14:sldId id="271"/>
            <p14:sldId id="268"/>
            <p14:sldId id="257"/>
            <p14:sldId id="270"/>
          </p14:sldIdLst>
        </p14:section>
        <p14:section name="The Attack and Explaination" id="{A9416356-1FF9-4FEC-A86C-3E18845D65FC}">
          <p14:sldIdLst>
            <p14:sldId id="265"/>
            <p14:sldId id="261"/>
            <p14:sldId id="259"/>
            <p14:sldId id="272"/>
            <p14:sldId id="273"/>
            <p14:sldId id="274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B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89" autoAdjust="0"/>
    <p:restoredTop sz="94660" autoAdjust="0"/>
  </p:normalViewPr>
  <p:slideViewPr>
    <p:cSldViewPr snapToGrid="0">
      <p:cViewPr varScale="1">
        <p:scale>
          <a:sx n="133" d="100"/>
          <a:sy n="133" d="100"/>
        </p:scale>
        <p:origin x="573" y="82"/>
      </p:cViewPr>
      <p:guideLst>
        <p:guide orient="horz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76" d="100"/>
        <a:sy n="176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1" d="100"/>
          <a:sy n="101" d="100"/>
        </p:scale>
        <p:origin x="4358" y="55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6D74B88-FCAF-BB1C-251B-A1CF5B0971B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83342-B348-B73A-07FC-0C4337E1595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52FDAF69-B942-4122-989A-F28824D77964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39FB0F-77F9-D484-2F7E-E28CAA776E8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CBD8C1-47A0-9C1A-2EFB-AF683FB1AFC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8C85B0EB-7A03-4287-A261-F4838A4FF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12495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024" userDrawn="1">
          <p15:clr>
            <a:srgbClr val="F26B43"/>
          </p15:clr>
        </p15:guide>
        <p15:guide id="2" pos="2304" userDrawn="1">
          <p15:clr>
            <a:srgbClr val="F26B43"/>
          </p15:clr>
        </p15:guide>
      </p15:sldGuideLst>
    </p:ext>
  </p:extLst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media/media4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2D6CB29-B414-4A72-B40D-C6239C8DA0C4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53EE1D40-874C-411D-8551-4E38CFD63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172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and welcome to my presentation.</a:t>
            </a:r>
          </a:p>
          <a:p>
            <a:endParaRPr lang="en-US" dirty="0"/>
          </a:p>
          <a:p>
            <a:r>
              <a:rPr lang="en-US" dirty="0"/>
              <a:t>My name is Nate, and I’m here to talk with you about a subject I find interesting in the cybersecurity field.</a:t>
            </a:r>
          </a:p>
          <a:p>
            <a:endParaRPr lang="en-US" dirty="0"/>
          </a:p>
          <a:p>
            <a:r>
              <a:rPr lang="en-US" dirty="0"/>
              <a:t>For this project and presentation, my goal was to create a USB rubber ducky from an inexpensive microcontroller and deploy a reverse shell on a patched windows system.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3352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Switching over to the Windows VM, here I am showing that both Windows Firewall and Defender are both ON.</a:t>
            </a:r>
          </a:p>
          <a:p>
            <a:endParaRPr lang="en-US" dirty="0"/>
          </a:p>
          <a:p>
            <a:r>
              <a:rPr lang="en-US" dirty="0"/>
              <a:t>I will now plug the rubber ducky into the system, if this is its first use it will download a necessary driver and then run. Tricking the computer into thinking it is a </a:t>
            </a:r>
          </a:p>
          <a:p>
            <a:endParaRPr lang="en-US" dirty="0"/>
          </a:p>
          <a:p>
            <a:r>
              <a:rPr lang="en-US" dirty="0"/>
              <a:t>After inserting the Rubber Ducky into the system, you can see the payload preforms as designed and downloading the script and executing the reverse shell.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83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 to the Kali VM, the connection back from the Windows VM is successful.</a:t>
            </a:r>
          </a:p>
          <a:p>
            <a:endParaRPr lang="en-US" dirty="0"/>
          </a:p>
          <a:p>
            <a:r>
              <a:rPr lang="en-US" dirty="0"/>
              <a:t>To check and see if I can open programs on the Windows VM from the command line, I attempt to open the calculator.</a:t>
            </a:r>
          </a:p>
          <a:p>
            <a:endParaRPr lang="en-US" dirty="0"/>
          </a:p>
          <a:p>
            <a:r>
              <a:rPr lang="en-US" dirty="0"/>
              <a:t>I then change directories to the root of C to find the script (I titled it “ITtools.py”).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638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 to the windows VM, as the attack is taking place, you can see that the calculator does in fact launch.</a:t>
            </a:r>
          </a:p>
          <a:p>
            <a:endParaRPr lang="en-US" dirty="0"/>
          </a:p>
          <a:p>
            <a:r>
              <a:rPr lang="en-US" dirty="0"/>
              <a:t>Other than the tiny </a:t>
            </a:r>
            <a:r>
              <a:rPr lang="en-US" dirty="0" err="1"/>
              <a:t>Powershell</a:t>
            </a:r>
            <a:r>
              <a:rPr lang="en-US" dirty="0"/>
              <a:t> window, there is really no indication that a remote user is accessing files or running commands.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9992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Scary, right?</a:t>
            </a:r>
          </a:p>
          <a:p>
            <a:endParaRPr lang="en-US" dirty="0"/>
          </a:p>
          <a:p>
            <a:r>
              <a:rPr lang="en-US" dirty="0"/>
              <a:t>This attack is covered in the </a:t>
            </a:r>
            <a:r>
              <a:rPr lang="en-US" dirty="0" err="1"/>
              <a:t>Mitre</a:t>
            </a:r>
            <a:r>
              <a:rPr lang="en-US" dirty="0"/>
              <a:t> </a:t>
            </a:r>
            <a:r>
              <a:rPr lang="en-US" dirty="0" err="1"/>
              <a:t>Att&amp;ck</a:t>
            </a:r>
            <a:r>
              <a:rPr lang="en-US" dirty="0"/>
              <a:t> framework under hardware additions.</a:t>
            </a:r>
          </a:p>
          <a:p>
            <a:endParaRPr lang="en-US" dirty="0"/>
          </a:p>
          <a:p>
            <a:r>
              <a:rPr lang="en-US" dirty="0"/>
              <a:t>Mitigation would be to apply the principal of least </a:t>
            </a:r>
            <a:r>
              <a:rPr lang="en-US" dirty="0" err="1"/>
              <a:t>priveledge</a:t>
            </a:r>
            <a:r>
              <a:rPr lang="en-US" dirty="0"/>
              <a:t>, block unknown devices and accessories, you could also block ALL devices from being connected to the machine through the group policy on the machine.</a:t>
            </a:r>
          </a:p>
          <a:p>
            <a:endParaRPr lang="en-US" dirty="0"/>
          </a:p>
          <a:p>
            <a:r>
              <a:rPr lang="en-US" dirty="0"/>
              <a:t>And please, don’t plug in an unknown device. Train your employees (at the minimum) annually to do the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525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for letting me speak to you today, please see my </a:t>
            </a:r>
            <a:r>
              <a:rPr lang="en-US" dirty="0" err="1"/>
              <a:t>github</a:t>
            </a:r>
            <a:r>
              <a:rPr lang="en-US" dirty="0"/>
              <a:t> for any notes guides and files related to this project (including the files for 3d printing your own case). Please use them responsibly within the confines of the law.</a:t>
            </a:r>
          </a:p>
          <a:p>
            <a:endParaRPr lang="en-US" dirty="0"/>
          </a:p>
          <a:p>
            <a:r>
              <a:rPr lang="en-US" dirty="0"/>
              <a:t>Are there any questions?</a:t>
            </a:r>
          </a:p>
          <a:p>
            <a:endParaRPr lang="en-US" dirty="0"/>
          </a:p>
          <a:p>
            <a:r>
              <a:rPr lang="en-US" dirty="0"/>
              <a:t>Thanks again.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187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have a lot of different hobbies and interests outside of cybersecurity and computers that interest me. </a:t>
            </a:r>
          </a:p>
          <a:p>
            <a:endParaRPr lang="en-US" dirty="0"/>
          </a:p>
          <a:p>
            <a:r>
              <a:rPr lang="en-US" dirty="0"/>
              <a:t>For instance , I have a small 3d printing addictions and really enjoy building projects with programmable microcontrollers using the Arduino platform.</a:t>
            </a:r>
          </a:p>
          <a:p>
            <a:endParaRPr lang="en-US" dirty="0"/>
          </a:p>
          <a:p>
            <a:r>
              <a:rPr lang="en-US" dirty="0"/>
              <a:t>After spending some time researching cybersecurity projects, I found you could build a device similar to a “rubber ducky” using a  ATtiny85 microcontroller.</a:t>
            </a:r>
          </a:p>
          <a:p>
            <a:endParaRPr lang="en-US" dirty="0"/>
          </a:p>
          <a:p>
            <a:r>
              <a:rPr lang="en-US" dirty="0"/>
              <a:t>I then set about finding a use for the device and settled on opening a reverse shell inside a lab environment to connect to a simulated attacker’s computer.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7676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ATtiny85 is a very small development board which will run when power is supplied to the device.</a:t>
            </a:r>
          </a:p>
          <a:p>
            <a:endParaRPr lang="en-US" dirty="0"/>
          </a:p>
          <a:p>
            <a:r>
              <a:rPr lang="en-US" dirty="0"/>
              <a:t>There are numerous uses for such a device some examples are; a countdown timer, basic FM radio, EMF detector, bladeless fan (kind of like a </a:t>
            </a:r>
            <a:r>
              <a:rPr lang="en-US" dirty="0" err="1"/>
              <a:t>dyson</a:t>
            </a:r>
            <a:r>
              <a:rPr lang="en-US" dirty="0"/>
              <a:t>), amongst countless others.</a:t>
            </a:r>
          </a:p>
          <a:p>
            <a:endParaRPr lang="en-US" dirty="0"/>
          </a:p>
          <a:p>
            <a:r>
              <a:rPr lang="en-US" dirty="0"/>
              <a:t>A rubber ducky is a device developed to imitate a keyboard and type commands at superhuman speed. It automatically runs when connected to the computer.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93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Understanding how a reverse shell works is crucial for my proof on concept.</a:t>
            </a:r>
          </a:p>
          <a:p>
            <a:endParaRPr lang="en-US" dirty="0"/>
          </a:p>
          <a:p>
            <a:r>
              <a:rPr lang="en-US" dirty="0"/>
              <a:t>A normal shell can be as simple as starting a SSH session where the client connects to the server.</a:t>
            </a:r>
          </a:p>
          <a:p>
            <a:endParaRPr lang="en-US" dirty="0"/>
          </a:p>
          <a:p>
            <a:r>
              <a:rPr lang="en-US" dirty="0"/>
              <a:t>In the most basic of terms a reverse shell in this case connects the target computer to the attacker’s computer. This is why its called a “reverse” shell.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8026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the code I used for implanting the pay load and running the reverse shell script.</a:t>
            </a:r>
          </a:p>
          <a:p>
            <a:endParaRPr lang="en-US" dirty="0"/>
          </a:p>
          <a:p>
            <a:r>
              <a:rPr lang="en-US" dirty="0"/>
              <a:t>Basically, anything you can type, the ducky can do faster and more </a:t>
            </a:r>
            <a:r>
              <a:rPr lang="en-US" dirty="0" err="1"/>
              <a:t>realiably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For me the most difficult part of laying out the command chain, was getting the delays correct so the next command would not execute before the </a:t>
            </a:r>
            <a:r>
              <a:rPr lang="en-US" dirty="0" err="1"/>
              <a:t>Powershell</a:t>
            </a:r>
            <a:r>
              <a:rPr lang="en-US" dirty="0"/>
              <a:t> window would open or previous command would complete.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609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inserting the device and connecting it to my Windows lab machine, I watched the commands to be sure they executed properly.</a:t>
            </a:r>
          </a:p>
          <a:p>
            <a:endParaRPr lang="en-US" dirty="0"/>
          </a:p>
          <a:p>
            <a:r>
              <a:rPr lang="en-US" dirty="0"/>
              <a:t>Everything seemed to work, so I switched to my Kali VM, and tried to execute a command, and it also worked.</a:t>
            </a:r>
          </a:p>
          <a:p>
            <a:endParaRPr lang="en-US" dirty="0"/>
          </a:p>
          <a:p>
            <a:r>
              <a:rPr lang="en-US" dirty="0"/>
              <a:t>However, the formatting seemed a little clunky to read for my taste (as you can see from the top right image). So back to google, and after some searching, I found a guide on creating a reverse shell using a couple of python scripts.</a:t>
            </a:r>
          </a:p>
          <a:p>
            <a:endParaRPr lang="en-US" dirty="0"/>
          </a:p>
          <a:p>
            <a:r>
              <a:rPr lang="en-US" dirty="0"/>
              <a:t>After some further testing, I deployed the new scripts (one for the server, one for the client) to discover a much easier to read layout. As you can see from the bottom right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026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also designed a case around the board to “hide” it in plain sight. Making it a little less obvious that you are connecting a hacking device and not a simple thumb drive.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3679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now for a quick demonstration of this attack.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891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First, a little setup within Kali, I am opening a terminal window and navigating to the “Desktop” directory where the python script is located.</a:t>
            </a:r>
          </a:p>
          <a:p>
            <a:endParaRPr lang="en-US" dirty="0"/>
          </a:p>
          <a:p>
            <a:r>
              <a:rPr lang="en-US" dirty="0"/>
              <a:t>The script will open a listener, on port 1337 on any IP on the network.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EE1D40-874C-411D-8551-4E38CFD63E1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138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94D34-94E6-20F2-85D7-E89E83CB7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ABC9CE-C79B-C4D2-2C12-D4D82D4F6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91DBCE-FC57-8BEE-AB31-B67E97B5F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C2DC1-DCA5-6230-65C3-4D50398B2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E9713-3E7F-232B-C9E5-A6F287DD8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4970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769E8-8BA6-F3FA-A626-8035C924F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B2E5A3-FC37-DE78-49A9-BE3728C097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E14E0-3625-5971-BF4B-26BEE672E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CDAF6-90CE-1888-F71F-29E327866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C7469-D7A7-5D0B-59C0-90C2A115F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18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36CD1A-EF58-CA20-553F-00F74BC4AE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CF4EA4-5EA9-E08E-B580-B2BD24B173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81CC3A-BDFA-4E24-F6F4-EAAD0FC99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F0482-A2CB-A614-75B3-7DBFD58A6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5CB87-D026-3201-C80F-2383BBED2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57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62994-B83C-F5DC-42E4-400C9577E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898A0-09E0-5CEB-C96B-5022690E9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388C4-9D7C-6489-2AEE-F300EC34D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6A6E0-E9FF-CE47-59A9-F2B0699BB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49D7A-49DA-E1E4-C517-E249BBC2D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6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ACDB7-9397-706B-B3F4-B9E5E674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CA4C9-A4FD-9889-FCBD-1E9F3CB94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E7E2D-4ABA-BE78-AAE2-C901130A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BB4BB-5BB4-77B6-5EE1-F76FCF670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EE786-488B-D718-3246-E5650FE2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5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AABEE-C522-6746-BA26-7FB617DE0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95831-DC17-43D1-B97E-652004FFBE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46D027-2DB3-E450-A6AB-5EFBB0681B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6140BD-3CED-65B8-771F-22009ABF7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94A56C-8020-2F76-ED27-C8BA67605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1E728B-3BC0-2073-79A1-F08F91B9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21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472F5-AE75-B439-F468-200EA37DB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5D8A81-C796-CA74-7A65-C9F15C28A6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DEF6FE-D961-BAB6-1065-664E673CBC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1A5211-A258-F30A-0CBA-94C322E361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3BE99B-F716-BC3F-3FB2-4F7F3FDCFF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4B8346-FFBD-E6DC-60CB-8475BBB5B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F70ACF-830D-A7B4-27B2-BDA82A35E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80635A-2799-0FDB-7DEB-31A2AD175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705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2660B-2382-A1C3-90B9-76F08B785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BDE042-FD46-0179-5A98-6E93A56A8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FA85C3-9308-820D-354C-82B1D2954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379A88-E813-DE0E-69D7-D7A4875ED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58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B3D6A2-80A8-DFDC-6F62-2A8F51365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FC073B-2318-9F91-DF65-5B9C8B4AB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037C4-A1AF-8928-9162-65E2F501B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354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50949-09AA-68AD-7C69-09022A193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A22F94-FBC4-9835-5D76-811A35F32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08750-4886-40D5-B80C-78096EA1C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FE7C4C-0A20-6A03-BA35-7BB6D7EB3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B44A6D-FE3D-EE7D-3EA4-CFEA3F350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6D1D7-5D94-EDC5-43BB-A361CBC8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281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BF80C-886F-E89D-6F63-9654730A9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24C027-DB26-E42E-BAFC-D1C9F77C78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E73BCC-07FB-D9B2-CEFB-4E476D9DC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6BAF54-03BC-874E-6234-BB8B54EA0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CF047D-33EC-8E4D-5958-2BC7108D6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28E91-5FAF-463B-BB87-0CF4FCA3D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91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5C97E9-7D77-D683-FC33-1CCF09685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42F346-14E7-C7CC-5F5C-5899B7A10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97C97-FF86-55D0-5829-28E3D50D77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E0206C-397E-4DB8-B92A-7976484ED062}" type="datetimeFigureOut">
              <a:rPr lang="en-US" smtClean="0"/>
              <a:t>12/4/2022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89D06-6220-6601-2353-D28F401901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0186DB-739E-A04E-6F15-38EE1925B9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EDEB8-47E3-49A3-B162-C9571D49E1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49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indoor, ceiling, wall&#10;&#10;Description automatically generated">
            <a:extLst>
              <a:ext uri="{FF2B5EF4-FFF2-40B4-BE49-F238E27FC236}">
                <a16:creationId xmlns:a16="http://schemas.microsoft.com/office/drawing/2014/main" id="{1551F6F3-982B-3E47-38F6-BD07DB251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A009B18-0E45-5141-90BA-789240E48E52}"/>
              </a:ext>
            </a:extLst>
          </p:cNvPr>
          <p:cNvSpPr/>
          <p:nvPr/>
        </p:nvSpPr>
        <p:spPr>
          <a:xfrm>
            <a:off x="3957915" y="176359"/>
            <a:ext cx="8247509" cy="210353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AD4EC1-A2F4-2303-DD86-4E1FFDA82DDF}"/>
              </a:ext>
            </a:extLst>
          </p:cNvPr>
          <p:cNvSpPr txBox="1"/>
          <p:nvPr/>
        </p:nvSpPr>
        <p:spPr>
          <a:xfrm>
            <a:off x="4643696" y="1351846"/>
            <a:ext cx="75348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Tw Cen MT" panose="020B0602020104020603" pitchFamily="34" charset="0"/>
              </a:rPr>
              <a:t>Creating a rubber ducky from an inexpensive programmable microcontroller and deploying a payload on a patched Windows 10 system.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F62B96-5733-E637-BFBC-9249137EFE35}"/>
              </a:ext>
            </a:extLst>
          </p:cNvPr>
          <p:cNvSpPr txBox="1"/>
          <p:nvPr/>
        </p:nvSpPr>
        <p:spPr>
          <a:xfrm>
            <a:off x="4652680" y="347736"/>
            <a:ext cx="75527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Tw Cen MT Condensed" panose="020B0606020104020203" pitchFamily="34" charset="0"/>
              </a:rPr>
              <a:t>ATTINY85 USB “RUBBER DUCKY”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9DE47E-BF5D-CB14-C1A2-1F3732A4710E}"/>
              </a:ext>
            </a:extLst>
          </p:cNvPr>
          <p:cNvCxnSpPr>
            <a:cxnSpLocks/>
          </p:cNvCxnSpPr>
          <p:nvPr/>
        </p:nvCxnSpPr>
        <p:spPr>
          <a:xfrm>
            <a:off x="4652680" y="1311379"/>
            <a:ext cx="7364508" cy="0"/>
          </a:xfrm>
          <a:prstGeom prst="line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82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-windows-setup">
            <a:hlinkClick r:id="" action="ppaction://media"/>
            <a:extLst>
              <a:ext uri="{FF2B5EF4-FFF2-40B4-BE49-F238E27FC236}">
                <a16:creationId xmlns:a16="http://schemas.microsoft.com/office/drawing/2014/main" id="{388F0EA3-9749-38DD-0DB2-E2E68C61B7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17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209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-RCE-on windows-from-kali">
            <a:hlinkClick r:id="" action="ppaction://media"/>
            <a:extLst>
              <a:ext uri="{FF2B5EF4-FFF2-40B4-BE49-F238E27FC236}">
                <a16:creationId xmlns:a16="http://schemas.microsoft.com/office/drawing/2014/main" id="{7C43DD5F-06B2-3E56-27CC-F67C5A92C1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-windows-side-deploying-calculator">
            <a:hlinkClick r:id="" action="ppaction://media"/>
            <a:extLst>
              <a:ext uri="{FF2B5EF4-FFF2-40B4-BE49-F238E27FC236}">
                <a16:creationId xmlns:a16="http://schemas.microsoft.com/office/drawing/2014/main" id="{99E494CD-9203-CE39-17D1-33BF481CC7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08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0E2A32-FB29-CA12-8DF6-DB4B24559E8F}"/>
              </a:ext>
            </a:extLst>
          </p:cNvPr>
          <p:cNvSpPr txBox="1"/>
          <p:nvPr/>
        </p:nvSpPr>
        <p:spPr>
          <a:xfrm>
            <a:off x="228600" y="369266"/>
            <a:ext cx="107751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Tw Cen MT Condensed" panose="020B0606020104020203" pitchFamily="34" charset="0"/>
              </a:rPr>
              <a:t>Huh?!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9FB7D8-C77C-5549-83D3-A68BB3C3BF07}"/>
              </a:ext>
            </a:extLst>
          </p:cNvPr>
          <p:cNvCxnSpPr>
            <a:cxnSpLocks/>
          </p:cNvCxnSpPr>
          <p:nvPr/>
        </p:nvCxnSpPr>
        <p:spPr>
          <a:xfrm>
            <a:off x="358589" y="1285607"/>
            <a:ext cx="8578543" cy="0"/>
          </a:xfrm>
          <a:prstGeom prst="line">
            <a:avLst/>
          </a:prstGeom>
          <a:ln w="28575">
            <a:solidFill>
              <a:srgbClr val="3CBE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94E86D-C5D2-F03C-9910-68B5D894CE3C}"/>
              </a:ext>
            </a:extLst>
          </p:cNvPr>
          <p:cNvSpPr txBox="1">
            <a:spLocks/>
          </p:cNvSpPr>
          <p:nvPr/>
        </p:nvSpPr>
        <p:spPr>
          <a:xfrm>
            <a:off x="67880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This attack method is covered in the MITRE ATT&amp;CK framework in the “initial access” section and its technique is “Hardware Addition”.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Mitigation and detection against this attack could be any or all of the following: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Apply the principal of least privilege access, if this account did not have ADMIN access, none of these commands would have been successful.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Block unknown devices and accessories by endpoint security configurations and monitoring agents.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Don’t </a:t>
            </a:r>
            <a:r>
              <a:rPr lang="en-US" b="1" dirty="0">
                <a:latin typeface="Tw Cen MT" panose="020B0602020104020603" pitchFamily="34" charset="0"/>
              </a:rPr>
              <a:t>ever</a:t>
            </a:r>
            <a:r>
              <a:rPr lang="en-US" dirty="0">
                <a:latin typeface="Tw Cen MT" panose="020B0602020104020603" pitchFamily="34" charset="0"/>
              </a:rPr>
              <a:t> plug in unknown devices, incorporate this principal into cybersecurity training materials.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432BF1-45EF-B83D-BB8B-0355A17644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796" b="42327"/>
          <a:stretch/>
        </p:blipFill>
        <p:spPr>
          <a:xfrm>
            <a:off x="1050814" y="5064054"/>
            <a:ext cx="10303598" cy="179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6041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, indoor, ceiling, wall&#10;&#10;Description automatically generated">
            <a:extLst>
              <a:ext uri="{FF2B5EF4-FFF2-40B4-BE49-F238E27FC236}">
                <a16:creationId xmlns:a16="http://schemas.microsoft.com/office/drawing/2014/main" id="{10F83961-1D49-2B72-1C7F-2CA0BCB78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A009B18-0E45-5141-90BA-789240E48E52}"/>
              </a:ext>
            </a:extLst>
          </p:cNvPr>
          <p:cNvSpPr/>
          <p:nvPr/>
        </p:nvSpPr>
        <p:spPr>
          <a:xfrm>
            <a:off x="587186" y="654424"/>
            <a:ext cx="11017628" cy="5632159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F62B96-5733-E637-BFBC-9249137EFE35}"/>
              </a:ext>
            </a:extLst>
          </p:cNvPr>
          <p:cNvSpPr txBox="1"/>
          <p:nvPr/>
        </p:nvSpPr>
        <p:spPr>
          <a:xfrm>
            <a:off x="587185" y="571417"/>
            <a:ext cx="107751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Tw Cen MT Condensed" panose="020B0606020104020203" pitchFamily="34" charset="0"/>
              </a:rPr>
              <a:t>THANKS, &amp; ENJOY YOUR CONFERENCE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9DE47E-BF5D-CB14-C1A2-1F3732A4710E}"/>
              </a:ext>
            </a:extLst>
          </p:cNvPr>
          <p:cNvCxnSpPr>
            <a:cxnSpLocks/>
          </p:cNvCxnSpPr>
          <p:nvPr/>
        </p:nvCxnSpPr>
        <p:spPr>
          <a:xfrm>
            <a:off x="717174" y="1487758"/>
            <a:ext cx="8578543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5F17FD4-89C6-0BF3-4166-3536449715AB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508" y="2537731"/>
            <a:ext cx="806451" cy="685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4145CF-68D2-EE33-041E-EB5EEF6E64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508" y="3949041"/>
            <a:ext cx="685800" cy="685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F18794A-2589-AB8B-CFDB-21638874820A}"/>
              </a:ext>
            </a:extLst>
          </p:cNvPr>
          <p:cNvSpPr txBox="1"/>
          <p:nvPr/>
        </p:nvSpPr>
        <p:spPr>
          <a:xfrm>
            <a:off x="2757001" y="2406391"/>
            <a:ext cx="75527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FFFFF"/>
                </a:solidFill>
                <a:latin typeface="Tw Cen MT Condensed" panose="020B0606020104020203" pitchFamily="34" charset="0"/>
              </a:rPr>
              <a:t>linkedin.com/nateward-mn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B5849D-0E68-9561-8CA1-31FD55195AE0}"/>
              </a:ext>
            </a:extLst>
          </p:cNvPr>
          <p:cNvSpPr txBox="1"/>
          <p:nvPr/>
        </p:nvSpPr>
        <p:spPr>
          <a:xfrm>
            <a:off x="2757001" y="3879235"/>
            <a:ext cx="755274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FFFFF"/>
                </a:solidFill>
                <a:latin typeface="Tw Cen MT Condensed" panose="020B0606020104020203" pitchFamily="34" charset="0"/>
              </a:rPr>
              <a:t>github.com/nateward1/ATtiny85-Ducky</a:t>
            </a:r>
          </a:p>
        </p:txBody>
      </p:sp>
    </p:spTree>
    <p:extLst>
      <p:ext uri="{BB962C8B-B14F-4D97-AF65-F5344CB8AC3E}">
        <p14:creationId xmlns:p14="http://schemas.microsoft.com/office/powerpoint/2010/main" val="2970100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0E2A32-FB29-CA12-8DF6-DB4B24559E8F}"/>
              </a:ext>
            </a:extLst>
          </p:cNvPr>
          <p:cNvSpPr txBox="1"/>
          <p:nvPr/>
        </p:nvSpPr>
        <p:spPr>
          <a:xfrm>
            <a:off x="228600" y="369266"/>
            <a:ext cx="107751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Tw Cen MT Condensed" panose="020B0606020104020203" pitchFamily="34" charset="0"/>
              </a:rPr>
              <a:t>Why this Project?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9FB7D8-C77C-5549-83D3-A68BB3C3BF07}"/>
              </a:ext>
            </a:extLst>
          </p:cNvPr>
          <p:cNvCxnSpPr>
            <a:cxnSpLocks/>
          </p:cNvCxnSpPr>
          <p:nvPr/>
        </p:nvCxnSpPr>
        <p:spPr>
          <a:xfrm>
            <a:off x="358589" y="1285607"/>
            <a:ext cx="8578543" cy="0"/>
          </a:xfrm>
          <a:prstGeom prst="line">
            <a:avLst/>
          </a:prstGeom>
          <a:ln w="28575">
            <a:solidFill>
              <a:srgbClr val="3CBE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94E86D-C5D2-F03C-9910-68B5D894CE3C}"/>
              </a:ext>
            </a:extLst>
          </p:cNvPr>
          <p:cNvSpPr txBox="1">
            <a:spLocks/>
          </p:cNvSpPr>
          <p:nvPr/>
        </p:nvSpPr>
        <p:spPr>
          <a:xfrm>
            <a:off x="67880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I have several “hobbies” outside cybersecurity and computers that interest me, one of which being </a:t>
            </a:r>
            <a:r>
              <a:rPr lang="en-US" b="1" dirty="0">
                <a:latin typeface="Tw Cen MT" panose="020B0602020104020603" pitchFamily="34" charset="0"/>
              </a:rPr>
              <a:t>electronics prototyping </a:t>
            </a:r>
            <a:r>
              <a:rPr lang="en-US" dirty="0">
                <a:latin typeface="Tw Cen MT" panose="020B0602020104020603" pitchFamily="34" charset="0"/>
              </a:rPr>
              <a:t>and design.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Another being </a:t>
            </a:r>
            <a:r>
              <a:rPr lang="en-US" b="1" dirty="0">
                <a:latin typeface="Tw Cen MT" panose="020B0602020104020603" pitchFamily="34" charset="0"/>
              </a:rPr>
              <a:t>3D Printing</a:t>
            </a:r>
            <a:r>
              <a:rPr lang="en-US" dirty="0">
                <a:latin typeface="Tw Cen MT" panose="020B0602020104020603" pitchFamily="34" charset="0"/>
              </a:rPr>
              <a:t>  (more on that later).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After some initial searching, I found that you could use the </a:t>
            </a:r>
            <a:r>
              <a:rPr lang="en-US" b="1" dirty="0">
                <a:latin typeface="Tw Cen MT" panose="020B0602020104020603" pitchFamily="34" charset="0"/>
              </a:rPr>
              <a:t>Arduino</a:t>
            </a:r>
            <a:r>
              <a:rPr lang="en-US" dirty="0">
                <a:latin typeface="Tw Cen MT" panose="020B0602020104020603" pitchFamily="34" charset="0"/>
              </a:rPr>
              <a:t> </a:t>
            </a:r>
            <a:r>
              <a:rPr lang="en-US" b="1" dirty="0">
                <a:latin typeface="Tw Cen MT" panose="020B0602020104020603" pitchFamily="34" charset="0"/>
              </a:rPr>
              <a:t>IDE</a:t>
            </a:r>
            <a:r>
              <a:rPr lang="en-US" dirty="0">
                <a:latin typeface="Tw Cen MT" panose="020B0602020104020603" pitchFamily="34" charset="0"/>
              </a:rPr>
              <a:t> with an </a:t>
            </a:r>
            <a:r>
              <a:rPr lang="en-US" b="1" dirty="0">
                <a:latin typeface="Tw Cen MT" panose="020B0602020104020603" pitchFamily="34" charset="0"/>
              </a:rPr>
              <a:t>ATtiny85</a:t>
            </a:r>
            <a:r>
              <a:rPr lang="en-US" dirty="0">
                <a:latin typeface="Tw Cen MT" panose="020B0602020104020603" pitchFamily="34" charset="0"/>
              </a:rPr>
              <a:t> to build a USB Rubber Ducky.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After further research, I discovered that deploying a </a:t>
            </a:r>
            <a:r>
              <a:rPr lang="en-US" b="1" dirty="0">
                <a:latin typeface="Tw Cen MT" panose="020B0602020104020603" pitchFamily="34" charset="0"/>
              </a:rPr>
              <a:t>reverse shell </a:t>
            </a:r>
            <a:r>
              <a:rPr lang="en-US" dirty="0">
                <a:latin typeface="Tw Cen MT" panose="020B0602020104020603" pitchFamily="34" charset="0"/>
              </a:rPr>
              <a:t>payload that will automatically connect to a remote computer would be a great proof of concept for this device.</a:t>
            </a:r>
          </a:p>
        </p:txBody>
      </p:sp>
    </p:spTree>
    <p:extLst>
      <p:ext uri="{BB962C8B-B14F-4D97-AF65-F5344CB8AC3E}">
        <p14:creationId xmlns:p14="http://schemas.microsoft.com/office/powerpoint/2010/main" val="2076296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0E2A32-FB29-CA12-8DF6-DB4B24559E8F}"/>
              </a:ext>
            </a:extLst>
          </p:cNvPr>
          <p:cNvSpPr txBox="1"/>
          <p:nvPr/>
        </p:nvSpPr>
        <p:spPr>
          <a:xfrm>
            <a:off x="228600" y="369266"/>
            <a:ext cx="107751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Tw Cen MT Condensed" panose="020B0606020104020203" pitchFamily="34" charset="0"/>
              </a:rPr>
              <a:t>What is a ATtiny85 and “Rubber Ducky”.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9FB7D8-C77C-5549-83D3-A68BB3C3BF07}"/>
              </a:ext>
            </a:extLst>
          </p:cNvPr>
          <p:cNvCxnSpPr>
            <a:cxnSpLocks/>
          </p:cNvCxnSpPr>
          <p:nvPr/>
        </p:nvCxnSpPr>
        <p:spPr>
          <a:xfrm>
            <a:off x="358589" y="1285607"/>
            <a:ext cx="8578543" cy="0"/>
          </a:xfrm>
          <a:prstGeom prst="line">
            <a:avLst/>
          </a:prstGeom>
          <a:ln w="28575">
            <a:solidFill>
              <a:srgbClr val="3CBE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94E86D-C5D2-F03C-9910-68B5D894CE3C}"/>
              </a:ext>
            </a:extLst>
          </p:cNvPr>
          <p:cNvSpPr txBox="1">
            <a:spLocks/>
          </p:cNvSpPr>
          <p:nvPr/>
        </p:nvSpPr>
        <p:spPr>
          <a:xfrm>
            <a:off x="67880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An ATtiny85 is a prototyping or development board used for various electronic projects. Some examples might include: a countdown timer, FM radio, EMF detector, or bladeless fan (amongst countless others).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A “Rubber Ducky” is a physical device that emulates a keyboard and allows scripts to be written and deployed automatically when connected.</a:t>
            </a:r>
          </a:p>
        </p:txBody>
      </p:sp>
      <p:pic>
        <p:nvPicPr>
          <p:cNvPr id="2" name="Picture 1" descr="Engineering drawing&#10;&#10;Description automatically generated">
            <a:extLst>
              <a:ext uri="{FF2B5EF4-FFF2-40B4-BE49-F238E27FC236}">
                <a16:creationId xmlns:a16="http://schemas.microsoft.com/office/drawing/2014/main" id="{9DF3A104-1209-1F92-4511-145F2127B7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8495" y="4436323"/>
            <a:ext cx="2698440" cy="174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461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0E2A32-FB29-CA12-8DF6-DB4B24559E8F}"/>
              </a:ext>
            </a:extLst>
          </p:cNvPr>
          <p:cNvSpPr txBox="1"/>
          <p:nvPr/>
        </p:nvSpPr>
        <p:spPr>
          <a:xfrm>
            <a:off x="228600" y="369266"/>
            <a:ext cx="107751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Tw Cen MT Condensed" panose="020B0606020104020203" pitchFamily="34" charset="0"/>
              </a:rPr>
              <a:t>What is a reverse shell?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9FB7D8-C77C-5549-83D3-A68BB3C3BF07}"/>
              </a:ext>
            </a:extLst>
          </p:cNvPr>
          <p:cNvCxnSpPr>
            <a:cxnSpLocks/>
          </p:cNvCxnSpPr>
          <p:nvPr/>
        </p:nvCxnSpPr>
        <p:spPr>
          <a:xfrm>
            <a:off x="358589" y="1285607"/>
            <a:ext cx="8578543" cy="0"/>
          </a:xfrm>
          <a:prstGeom prst="line">
            <a:avLst/>
          </a:prstGeom>
          <a:ln w="28575">
            <a:solidFill>
              <a:srgbClr val="3CBE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94E86D-C5D2-F03C-9910-68B5D894CE3C}"/>
              </a:ext>
            </a:extLst>
          </p:cNvPr>
          <p:cNvSpPr txBox="1">
            <a:spLocks/>
          </p:cNvSpPr>
          <p:nvPr/>
        </p:nvSpPr>
        <p:spPr>
          <a:xfrm>
            <a:off x="67880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In a typical remote system access scenario, the user is the client, and the target machine is the server. The user initiates a remote shell connection, and the target system listens for such connections.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With a reverse shell, the roles are opposite. It is the target machine that initiates the connection to the attacker, and their computer listens for incoming connections on a specified port.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CD69ADF-8B88-3126-228A-2D4345B661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2114" y="4600507"/>
            <a:ext cx="2139752" cy="12671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87F949E-34D0-E35C-CDAD-DA4A713588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282" y="4600507"/>
            <a:ext cx="2139752" cy="1267116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F64A5F68-A177-06B8-D8AC-31B233DB7623}"/>
              </a:ext>
            </a:extLst>
          </p:cNvPr>
          <p:cNvSpPr/>
          <p:nvPr/>
        </p:nvSpPr>
        <p:spPr>
          <a:xfrm>
            <a:off x="4383376" y="4900034"/>
            <a:ext cx="2894916" cy="520757"/>
          </a:xfrm>
          <a:prstGeom prst="rightArrow">
            <a:avLst>
              <a:gd name="adj1" fmla="val 50000"/>
              <a:gd name="adj2" fmla="val 101968"/>
            </a:avLst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F3A96E-9101-977A-BF07-D9A87B8144DD}"/>
              </a:ext>
            </a:extLst>
          </p:cNvPr>
          <p:cNvSpPr txBox="1"/>
          <p:nvPr/>
        </p:nvSpPr>
        <p:spPr>
          <a:xfrm>
            <a:off x="1665731" y="5982165"/>
            <a:ext cx="22325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Tw Cen MT" panose="020B0602020104020603" pitchFamily="34" charset="0"/>
              </a:rPr>
              <a:t>Windows VM</a:t>
            </a:r>
          </a:p>
          <a:p>
            <a:pPr algn="ctr"/>
            <a:r>
              <a:rPr lang="en-US" sz="1400" dirty="0">
                <a:latin typeface="Tw Cen MT" panose="020B0602020104020603" pitchFamily="34" charset="0"/>
              </a:rPr>
              <a:t>192.168.171.31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E5654E-C6E4-3217-D499-D89869D1C0FA}"/>
              </a:ext>
            </a:extLst>
          </p:cNvPr>
          <p:cNvSpPr txBox="1"/>
          <p:nvPr/>
        </p:nvSpPr>
        <p:spPr>
          <a:xfrm>
            <a:off x="7768899" y="5948973"/>
            <a:ext cx="22325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Tw Cen MT" panose="020B0602020104020603" pitchFamily="34" charset="0"/>
              </a:rPr>
              <a:t>Kali (Linux) VM</a:t>
            </a:r>
          </a:p>
          <a:p>
            <a:pPr algn="ctr"/>
            <a:r>
              <a:rPr lang="en-US" sz="1400" dirty="0">
                <a:latin typeface="Tw Cen MT" panose="020B0602020104020603" pitchFamily="34" charset="0"/>
              </a:rPr>
              <a:t>192.168.171.29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2DBD0E0-7649-9069-EBCA-A5F712D4AE84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192" y="5057072"/>
            <a:ext cx="459712" cy="457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2724C15-491A-69F4-000F-11946E2B9E0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7959" y="4980220"/>
            <a:ext cx="623698" cy="63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262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0E2A32-FB29-CA12-8DF6-DB4B24559E8F}"/>
              </a:ext>
            </a:extLst>
          </p:cNvPr>
          <p:cNvSpPr txBox="1"/>
          <p:nvPr/>
        </p:nvSpPr>
        <p:spPr>
          <a:xfrm>
            <a:off x="228600" y="369266"/>
            <a:ext cx="369142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Tw Cen MT Condensed" panose="020B0606020104020203" pitchFamily="34" charset="0"/>
              </a:rPr>
              <a:t>The code: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9FB7D8-C77C-5549-83D3-A68BB3C3BF07}"/>
              </a:ext>
            </a:extLst>
          </p:cNvPr>
          <p:cNvCxnSpPr>
            <a:cxnSpLocks/>
          </p:cNvCxnSpPr>
          <p:nvPr/>
        </p:nvCxnSpPr>
        <p:spPr>
          <a:xfrm>
            <a:off x="358589" y="1285607"/>
            <a:ext cx="8578543" cy="0"/>
          </a:xfrm>
          <a:prstGeom prst="line">
            <a:avLst/>
          </a:prstGeom>
          <a:ln w="28575">
            <a:solidFill>
              <a:srgbClr val="3CBE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94E86D-C5D2-F03C-9910-68B5D894CE3C}"/>
              </a:ext>
            </a:extLst>
          </p:cNvPr>
          <p:cNvSpPr txBox="1">
            <a:spLocks/>
          </p:cNvSpPr>
          <p:nvPr/>
        </p:nvSpPr>
        <p:spPr>
          <a:xfrm>
            <a:off x="4551498" y="1449547"/>
            <a:ext cx="6655213" cy="5035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 b="1" dirty="0">
                <a:latin typeface="Tw Cen MT" panose="020B0602020104020603" pitchFamily="34" charset="0"/>
              </a:rPr>
              <a:t>1. </a:t>
            </a:r>
            <a:r>
              <a:rPr lang="en-US" sz="1800" dirty="0">
                <a:latin typeface="Tw Cen MT" panose="020B0602020104020603" pitchFamily="34" charset="0"/>
              </a:rPr>
              <a:t>Add the correct library to use the AATtiny85 as a HID device and define the TAB key.</a:t>
            </a:r>
          </a:p>
          <a:p>
            <a:pPr algn="l"/>
            <a:r>
              <a:rPr lang="en-US" sz="1800" b="1" dirty="0">
                <a:latin typeface="Tw Cen MT" panose="020B0602020104020603" pitchFamily="34" charset="0"/>
              </a:rPr>
              <a:t>2. </a:t>
            </a:r>
            <a:r>
              <a:rPr lang="en-US" sz="1800" dirty="0">
                <a:latin typeface="Tw Cen MT" panose="020B0602020104020603" pitchFamily="34" charset="0"/>
              </a:rPr>
              <a:t>Define “</a:t>
            </a:r>
            <a:r>
              <a:rPr lang="en-US" sz="1800" dirty="0" err="1">
                <a:latin typeface="Tw Cen MT" panose="020B0602020104020603" pitchFamily="34" charset="0"/>
              </a:rPr>
              <a:t>pinMode</a:t>
            </a:r>
            <a:r>
              <a:rPr lang="en-US" sz="1800" dirty="0">
                <a:latin typeface="Tw Cen MT" panose="020B0602020104020603" pitchFamily="34" charset="0"/>
              </a:rPr>
              <a:t>” this will allow us to turn a LED on the board ON and OFF </a:t>
            </a:r>
          </a:p>
          <a:p>
            <a:pPr algn="l"/>
            <a:r>
              <a:rPr lang="en-US" sz="1800" b="1" dirty="0">
                <a:latin typeface="Tw Cen MT" panose="020B0602020104020603" pitchFamily="34" charset="0"/>
              </a:rPr>
              <a:t>3. </a:t>
            </a:r>
            <a:r>
              <a:rPr lang="en-US" sz="1800" dirty="0">
                <a:latin typeface="Tw Cen MT" panose="020B0602020104020603" pitchFamily="34" charset="0"/>
              </a:rPr>
              <a:t>Start sending the commands to launch </a:t>
            </a:r>
            <a:r>
              <a:rPr lang="en-US" sz="1800" dirty="0" err="1">
                <a:latin typeface="Tw Cen MT" panose="020B0602020104020603" pitchFamily="34" charset="0"/>
              </a:rPr>
              <a:t>Powershell</a:t>
            </a:r>
            <a:r>
              <a:rPr lang="en-US" sz="1800" dirty="0">
                <a:latin typeface="Tw Cen MT" panose="020B0602020104020603" pitchFamily="34" charset="0"/>
              </a:rPr>
              <a:t> as an ADMIN and make it a very tiny window to avoid detection.</a:t>
            </a:r>
          </a:p>
          <a:p>
            <a:pPr algn="l"/>
            <a:r>
              <a:rPr lang="en-US" sz="1800" b="1" dirty="0">
                <a:latin typeface="Tw Cen MT" panose="020B0602020104020603" pitchFamily="34" charset="0"/>
              </a:rPr>
              <a:t>4. </a:t>
            </a:r>
            <a:r>
              <a:rPr lang="en-US" sz="1800" dirty="0">
                <a:latin typeface="Tw Cen MT" panose="020B0602020104020603" pitchFamily="34" charset="0"/>
              </a:rPr>
              <a:t>Close “</a:t>
            </a:r>
            <a:r>
              <a:rPr lang="en-US" sz="1800" dirty="0" err="1">
                <a:latin typeface="Tw Cen MT" panose="020B0602020104020603" pitchFamily="34" charset="0"/>
              </a:rPr>
              <a:t>taskmgr</a:t>
            </a:r>
            <a:r>
              <a:rPr lang="en-US" sz="1800" dirty="0">
                <a:latin typeface="Tw Cen MT" panose="020B0602020104020603" pitchFamily="34" charset="0"/>
              </a:rPr>
              <a:t>”, we no longer need it.</a:t>
            </a:r>
            <a:endParaRPr lang="en-US" sz="1800" b="1" dirty="0">
              <a:latin typeface="Tw Cen MT" panose="020B0602020104020603" pitchFamily="34" charset="0"/>
            </a:endParaRPr>
          </a:p>
          <a:p>
            <a:pPr algn="l"/>
            <a:r>
              <a:rPr lang="en-US" sz="1800" b="1" dirty="0">
                <a:latin typeface="Tw Cen MT" panose="020B0602020104020603" pitchFamily="34" charset="0"/>
              </a:rPr>
              <a:t>5. </a:t>
            </a:r>
            <a:r>
              <a:rPr lang="en-US" sz="1800" dirty="0">
                <a:latin typeface="Tw Cen MT" panose="020B0602020104020603" pitchFamily="34" charset="0"/>
              </a:rPr>
              <a:t>Set a couple of variables ($URL and $PATH) for downloading the script from Pastebin. Then Download and run the code.</a:t>
            </a:r>
          </a:p>
          <a:p>
            <a:pPr algn="l"/>
            <a:r>
              <a:rPr lang="en-US" sz="1800" b="1" dirty="0">
                <a:latin typeface="Tw Cen MT" panose="020B0602020104020603" pitchFamily="34" charset="0"/>
              </a:rPr>
              <a:t>6. </a:t>
            </a:r>
            <a:r>
              <a:rPr lang="en-US" sz="1800" dirty="0">
                <a:latin typeface="Tw Cen MT" panose="020B0602020104020603" pitchFamily="34" charset="0"/>
              </a:rPr>
              <a:t>Turn the LED on to signify that that code was executed.</a:t>
            </a:r>
          </a:p>
          <a:p>
            <a:pPr algn="l"/>
            <a:endParaRPr lang="en-US" sz="1800" b="1" dirty="0">
              <a:latin typeface="Tw Cen MT" panose="020B0602020104020603" pitchFamily="34" charset="0"/>
            </a:endParaRPr>
          </a:p>
          <a:p>
            <a:pPr algn="l"/>
            <a:r>
              <a:rPr lang="en-US" sz="1400" b="1" dirty="0">
                <a:latin typeface="Tw Cen MT" panose="020B0602020104020603" pitchFamily="34" charset="0"/>
              </a:rPr>
              <a:t>A. “</a:t>
            </a:r>
            <a:r>
              <a:rPr lang="en-US" sz="1400" dirty="0" err="1">
                <a:latin typeface="Tw Cen MT" panose="020B0602020104020603" pitchFamily="34" charset="0"/>
              </a:rPr>
              <a:t>DigitalKeyboard.sendKeyStroke</a:t>
            </a:r>
            <a:r>
              <a:rPr lang="en-US" sz="1400" dirty="0">
                <a:latin typeface="Tw Cen MT" panose="020B0602020104020603" pitchFamily="34" charset="0"/>
              </a:rPr>
              <a:t>” will type a modifier key.</a:t>
            </a:r>
          </a:p>
          <a:p>
            <a:pPr algn="l"/>
            <a:r>
              <a:rPr lang="en-US" sz="1400" b="1" dirty="0">
                <a:latin typeface="Tw Cen MT" panose="020B0602020104020603" pitchFamily="34" charset="0"/>
              </a:rPr>
              <a:t>B. “</a:t>
            </a:r>
            <a:r>
              <a:rPr lang="en-US" sz="1400" dirty="0" err="1">
                <a:latin typeface="Tw Cen MT" panose="020B0602020104020603" pitchFamily="34" charset="0"/>
              </a:rPr>
              <a:t>DigitalKeyboard.println</a:t>
            </a:r>
            <a:r>
              <a:rPr lang="en-US" sz="1400" dirty="0">
                <a:latin typeface="Tw Cen MT" panose="020B0602020104020603" pitchFamily="34" charset="0"/>
              </a:rPr>
              <a:t>” will type a string of letters (command).</a:t>
            </a:r>
          </a:p>
          <a:p>
            <a:pPr algn="l"/>
            <a:r>
              <a:rPr lang="en-US" sz="1400" b="1" dirty="0">
                <a:latin typeface="Tw Cen MT" panose="020B0602020104020603" pitchFamily="34" charset="0"/>
              </a:rPr>
              <a:t>C. “</a:t>
            </a:r>
            <a:r>
              <a:rPr lang="en-US" sz="1400" dirty="0" err="1">
                <a:latin typeface="Tw Cen MT" panose="020B0602020104020603" pitchFamily="34" charset="0"/>
              </a:rPr>
              <a:t>DigitalKeyboard.delay</a:t>
            </a:r>
            <a:r>
              <a:rPr lang="en-US" sz="1400" dirty="0">
                <a:latin typeface="Tw Cen MT" panose="020B0602020104020603" pitchFamily="34" charset="0"/>
              </a:rPr>
              <a:t>” will delay the script (in milliseconds).</a:t>
            </a:r>
            <a:endParaRPr lang="en-US" sz="1400" b="1" dirty="0">
              <a:latin typeface="Tw Cen MT" panose="020B0602020104020603" pitchFamily="34" charset="0"/>
            </a:endParaRPr>
          </a:p>
          <a:p>
            <a:pPr algn="l"/>
            <a:endParaRPr lang="en-US" sz="2000" dirty="0">
              <a:latin typeface="Tw Cen MT" panose="020B0602020104020603" pitchFamily="34" charset="0"/>
            </a:endParaRPr>
          </a:p>
          <a:p>
            <a:pPr algn="l"/>
            <a:endParaRPr lang="en-US" sz="2000" dirty="0">
              <a:latin typeface="Tw Cen MT" panose="020B06020201040206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18A39D-7053-742C-0238-F0A4E3594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89" y="1453384"/>
            <a:ext cx="3428584" cy="50353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12F814-78EE-F7C0-2FFB-A716F9906553}"/>
              </a:ext>
            </a:extLst>
          </p:cNvPr>
          <p:cNvSpPr txBox="1"/>
          <p:nvPr/>
        </p:nvSpPr>
        <p:spPr>
          <a:xfrm>
            <a:off x="3540492" y="138466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EDC76D-A41A-CE04-BEC7-9F6A4B42685E}"/>
              </a:ext>
            </a:extLst>
          </p:cNvPr>
          <p:cNvSpPr/>
          <p:nvPr/>
        </p:nvSpPr>
        <p:spPr>
          <a:xfrm>
            <a:off x="358589" y="1884617"/>
            <a:ext cx="3428584" cy="24830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495501-EB7E-DD36-94D5-4476D193FF77}"/>
              </a:ext>
            </a:extLst>
          </p:cNvPr>
          <p:cNvSpPr txBox="1"/>
          <p:nvPr/>
        </p:nvSpPr>
        <p:spPr>
          <a:xfrm>
            <a:off x="3540492" y="18187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A4DC95-2961-8379-EB7E-65C12C68839F}"/>
              </a:ext>
            </a:extLst>
          </p:cNvPr>
          <p:cNvSpPr/>
          <p:nvPr/>
        </p:nvSpPr>
        <p:spPr>
          <a:xfrm>
            <a:off x="358589" y="2539086"/>
            <a:ext cx="3428584" cy="1402433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D3288E-EE43-B26D-DCD0-321495DB2BA1}"/>
              </a:ext>
            </a:extLst>
          </p:cNvPr>
          <p:cNvSpPr txBox="1"/>
          <p:nvPr/>
        </p:nvSpPr>
        <p:spPr>
          <a:xfrm>
            <a:off x="3540492" y="24789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3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6487335-5918-81FA-36B2-5268F18D1630}"/>
              </a:ext>
            </a:extLst>
          </p:cNvPr>
          <p:cNvSpPr/>
          <p:nvPr/>
        </p:nvSpPr>
        <p:spPr>
          <a:xfrm>
            <a:off x="358589" y="1449547"/>
            <a:ext cx="3428584" cy="24830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2EAE7A-824C-9C2B-5492-57FB733F6F3B}"/>
              </a:ext>
            </a:extLst>
          </p:cNvPr>
          <p:cNvSpPr txBox="1"/>
          <p:nvPr/>
        </p:nvSpPr>
        <p:spPr>
          <a:xfrm>
            <a:off x="3540492" y="5656413"/>
            <a:ext cx="33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6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24173A3-3A8A-E16E-7FAF-44CEA8F54B52}"/>
              </a:ext>
            </a:extLst>
          </p:cNvPr>
          <p:cNvSpPr/>
          <p:nvPr/>
        </p:nvSpPr>
        <p:spPr>
          <a:xfrm>
            <a:off x="358589" y="5716928"/>
            <a:ext cx="3428584" cy="466548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1ECD31A-ADAF-947D-CFE2-F3055DF99B13}"/>
              </a:ext>
            </a:extLst>
          </p:cNvPr>
          <p:cNvSpPr txBox="1"/>
          <p:nvPr/>
        </p:nvSpPr>
        <p:spPr>
          <a:xfrm>
            <a:off x="3540492" y="392511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4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72213F-3285-5F7E-4CAE-597B0A3875B4}"/>
              </a:ext>
            </a:extLst>
          </p:cNvPr>
          <p:cNvSpPr/>
          <p:nvPr/>
        </p:nvSpPr>
        <p:spPr>
          <a:xfrm>
            <a:off x="358589" y="3985633"/>
            <a:ext cx="3428584" cy="369267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309BD0-4B63-1189-759A-77C0DDB75E1A}"/>
              </a:ext>
            </a:extLst>
          </p:cNvPr>
          <p:cNvSpPr txBox="1"/>
          <p:nvPr/>
        </p:nvSpPr>
        <p:spPr>
          <a:xfrm>
            <a:off x="3540491" y="4342600"/>
            <a:ext cx="301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186CC2-8801-F536-D3F0-F69FBA340191}"/>
              </a:ext>
            </a:extLst>
          </p:cNvPr>
          <p:cNvSpPr/>
          <p:nvPr/>
        </p:nvSpPr>
        <p:spPr>
          <a:xfrm>
            <a:off x="358589" y="4403115"/>
            <a:ext cx="3428584" cy="125550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22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0E2A32-FB29-CA12-8DF6-DB4B24559E8F}"/>
              </a:ext>
            </a:extLst>
          </p:cNvPr>
          <p:cNvSpPr txBox="1"/>
          <p:nvPr/>
        </p:nvSpPr>
        <p:spPr>
          <a:xfrm>
            <a:off x="228600" y="369266"/>
            <a:ext cx="107751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Tw Cen MT Condensed" panose="020B0606020104020203" pitchFamily="34" charset="0"/>
              </a:rPr>
              <a:t>Payload Timeline.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9FB7D8-C77C-5549-83D3-A68BB3C3BF07}"/>
              </a:ext>
            </a:extLst>
          </p:cNvPr>
          <p:cNvCxnSpPr>
            <a:cxnSpLocks/>
          </p:cNvCxnSpPr>
          <p:nvPr/>
        </p:nvCxnSpPr>
        <p:spPr>
          <a:xfrm>
            <a:off x="358589" y="1285607"/>
            <a:ext cx="8578543" cy="0"/>
          </a:xfrm>
          <a:prstGeom prst="line">
            <a:avLst/>
          </a:prstGeom>
          <a:ln w="28575">
            <a:solidFill>
              <a:srgbClr val="3CBE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Content Placeholder 4">
            <a:extLst>
              <a:ext uri="{FF2B5EF4-FFF2-40B4-BE49-F238E27FC236}">
                <a16:creationId xmlns:a16="http://schemas.microsoft.com/office/drawing/2014/main" id="{CF85052A-B71B-1966-C53A-F8A9C5959E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91"/>
          <a:stretch/>
        </p:blipFill>
        <p:spPr>
          <a:xfrm>
            <a:off x="8502198" y="1600519"/>
            <a:ext cx="3073949" cy="156411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F996C37-8132-EDB9-5370-A0B96EE62D4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829"/>
          <a:stretch/>
        </p:blipFill>
        <p:spPr>
          <a:xfrm>
            <a:off x="8502198" y="3380222"/>
            <a:ext cx="3072384" cy="266865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21323C22-F97F-C937-69BF-ACAEAE994352}"/>
              </a:ext>
            </a:extLst>
          </p:cNvPr>
          <p:cNvGrpSpPr/>
          <p:nvPr/>
        </p:nvGrpSpPr>
        <p:grpSpPr>
          <a:xfrm>
            <a:off x="615853" y="1838984"/>
            <a:ext cx="7286454" cy="2900454"/>
            <a:chOff x="615853" y="1838984"/>
            <a:chExt cx="7286454" cy="2900454"/>
          </a:xfrm>
        </p:grpSpPr>
        <p:pic>
          <p:nvPicPr>
            <p:cNvPr id="2" name="Picture 1" descr="Shape&#10;&#10;Description automatically generated">
              <a:extLst>
                <a:ext uri="{FF2B5EF4-FFF2-40B4-BE49-F238E27FC236}">
                  <a16:creationId xmlns:a16="http://schemas.microsoft.com/office/drawing/2014/main" id="{8AD6376C-8F21-C1B2-C4A0-2710983E6B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5853" y="3037975"/>
              <a:ext cx="1707596" cy="685800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C511085B-FC0E-807E-B95A-7E785FE9213B}"/>
                </a:ext>
              </a:extLst>
            </p:cNvPr>
            <p:cNvSpPr txBox="1"/>
            <p:nvPr/>
          </p:nvSpPr>
          <p:spPr>
            <a:xfrm>
              <a:off x="615853" y="2391644"/>
              <a:ext cx="1408566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i="1" dirty="0">
                  <a:latin typeface="Tw Cen MT" panose="020B0602020104020603" pitchFamily="34" charset="0"/>
                </a:rPr>
                <a:t>Insert the USB Device into the computer (VM).</a:t>
              </a:r>
            </a:p>
          </p:txBody>
        </p:sp>
        <p:pic>
          <p:nvPicPr>
            <p:cNvPr id="5" name="Picture 4" descr="Shape&#10;&#10;Description automatically generated">
              <a:extLst>
                <a:ext uri="{FF2B5EF4-FFF2-40B4-BE49-F238E27FC236}">
                  <a16:creationId xmlns:a16="http://schemas.microsoft.com/office/drawing/2014/main" id="{057A6E3F-5DC4-93F2-32DB-3CDC21BDB2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9688" y="3037975"/>
              <a:ext cx="1707596" cy="6858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D324E55-93D5-16FB-1B87-CDD2BA568D9E}"/>
                </a:ext>
              </a:extLst>
            </p:cNvPr>
            <p:cNvSpPr txBox="1"/>
            <p:nvPr/>
          </p:nvSpPr>
          <p:spPr>
            <a:xfrm>
              <a:off x="2024419" y="3723775"/>
              <a:ext cx="140856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i="1" dirty="0">
                  <a:latin typeface="Tw Cen MT" panose="020B0602020104020603" pitchFamily="34" charset="0"/>
                </a:rPr>
                <a:t>The device will download necessary drivers and tricks the computer in thinking it’s a HID keyboard.</a:t>
              </a:r>
            </a:p>
          </p:txBody>
        </p:sp>
        <p:pic>
          <p:nvPicPr>
            <p:cNvPr id="7" name="Picture 6" descr="Shape&#10;&#10;Description automatically generated">
              <a:extLst>
                <a:ext uri="{FF2B5EF4-FFF2-40B4-BE49-F238E27FC236}">
                  <a16:creationId xmlns:a16="http://schemas.microsoft.com/office/drawing/2014/main" id="{1CB3E0AD-F0F4-30D0-D2A7-C857EF9995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3523" y="3037975"/>
              <a:ext cx="1707596" cy="6858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4ACFCC-4912-7871-5E44-37B20F3F104B}"/>
                </a:ext>
              </a:extLst>
            </p:cNvPr>
            <p:cNvSpPr txBox="1"/>
            <p:nvPr/>
          </p:nvSpPr>
          <p:spPr>
            <a:xfrm>
              <a:off x="3425872" y="2022604"/>
              <a:ext cx="140856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i="1" dirty="0">
                  <a:latin typeface="Tw Cen MT" panose="020B0602020104020603" pitchFamily="34" charset="0"/>
                </a:rPr>
                <a:t>Begins dropping the ‘payload’ by opening a very small PowerShell window as an ADMIN.</a:t>
              </a:r>
            </a:p>
          </p:txBody>
        </p:sp>
        <p:pic>
          <p:nvPicPr>
            <p:cNvPr id="9" name="Picture 8" descr="Shape&#10;&#10;Description automatically generated">
              <a:extLst>
                <a:ext uri="{FF2B5EF4-FFF2-40B4-BE49-F238E27FC236}">
                  <a16:creationId xmlns:a16="http://schemas.microsoft.com/office/drawing/2014/main" id="{7868B8B0-6B65-92B6-050B-1B0D9372D9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97358" y="3039281"/>
              <a:ext cx="1707596" cy="6858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9F14CA-8D97-8525-29E5-59E1BF01D654}"/>
                </a:ext>
              </a:extLst>
            </p:cNvPr>
            <p:cNvSpPr txBox="1"/>
            <p:nvPr/>
          </p:nvSpPr>
          <p:spPr>
            <a:xfrm>
              <a:off x="4806879" y="3723775"/>
              <a:ext cx="1408566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i="1" dirty="0">
                  <a:latin typeface="Tw Cen MT" panose="020B0602020104020603" pitchFamily="34" charset="0"/>
                </a:rPr>
                <a:t>Downloads the script from Pastebin and opens a reverse shell back to my Kali machine (VM).</a:t>
              </a:r>
            </a:p>
          </p:txBody>
        </p:sp>
        <p:pic>
          <p:nvPicPr>
            <p:cNvPr id="15" name="Picture 14" descr="Shape&#10;&#10;Description automatically generated">
              <a:extLst>
                <a:ext uri="{FF2B5EF4-FFF2-40B4-BE49-F238E27FC236}">
                  <a16:creationId xmlns:a16="http://schemas.microsoft.com/office/drawing/2014/main" id="{808004D4-EA15-F52C-CB7A-C9EB4EFF1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4711" y="3037975"/>
              <a:ext cx="1707596" cy="68580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B5A7236-9B4F-A3A3-346C-089AF4763EAB}"/>
                </a:ext>
              </a:extLst>
            </p:cNvPr>
            <p:cNvSpPr txBox="1"/>
            <p:nvPr/>
          </p:nvSpPr>
          <p:spPr>
            <a:xfrm>
              <a:off x="6198810" y="1838984"/>
              <a:ext cx="1562755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i="1" dirty="0">
                  <a:latin typeface="Tw Cen MT" panose="020B0602020104020603" pitchFamily="34" charset="0"/>
                </a:rPr>
                <a:t>Bypasses any protections from Windows defender and Windows Firewall to connect to the Kali computer (VM)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70DEE5E-D8BD-A2D8-5FE2-B0C836A933E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3479" y="3214362"/>
              <a:ext cx="320040" cy="32004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221AF7C-A4AA-04B8-718C-391D944885E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57526" y="3152895"/>
              <a:ext cx="457200" cy="4572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44A54A6E-0253-BF18-4A7A-DC9EDA1684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1609" y="3202061"/>
              <a:ext cx="365760" cy="36576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F09FA45-7720-7CB6-E53B-6E3EC7F0FC3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3285" y="3215700"/>
              <a:ext cx="365760" cy="36576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704F657-4BE4-FC63-2D3D-194D94C337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83286" y="3175788"/>
              <a:ext cx="411480" cy="4114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70888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440E2A32-FB29-CA12-8DF6-DB4B24559E8F}"/>
              </a:ext>
            </a:extLst>
          </p:cNvPr>
          <p:cNvSpPr txBox="1"/>
          <p:nvPr/>
        </p:nvSpPr>
        <p:spPr>
          <a:xfrm>
            <a:off x="228600" y="369266"/>
            <a:ext cx="107751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dirty="0">
                <a:latin typeface="Tw Cen MT Condensed" panose="020B0606020104020203" pitchFamily="34" charset="0"/>
              </a:rPr>
              <a:t>Hiding in plain sight.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9FB7D8-C77C-5549-83D3-A68BB3C3BF07}"/>
              </a:ext>
            </a:extLst>
          </p:cNvPr>
          <p:cNvCxnSpPr>
            <a:cxnSpLocks/>
          </p:cNvCxnSpPr>
          <p:nvPr/>
        </p:nvCxnSpPr>
        <p:spPr>
          <a:xfrm>
            <a:off x="358589" y="1285607"/>
            <a:ext cx="8578543" cy="0"/>
          </a:xfrm>
          <a:prstGeom prst="line">
            <a:avLst/>
          </a:prstGeom>
          <a:ln w="28575">
            <a:solidFill>
              <a:srgbClr val="3CBE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D94E86D-C5D2-F03C-9910-68B5D894CE3C}"/>
              </a:ext>
            </a:extLst>
          </p:cNvPr>
          <p:cNvSpPr txBox="1">
            <a:spLocks/>
          </p:cNvSpPr>
          <p:nvPr/>
        </p:nvSpPr>
        <p:spPr>
          <a:xfrm>
            <a:off x="67880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Plugging a “circuit board” in your computer might be fun, </a:t>
            </a:r>
            <a:br>
              <a:rPr lang="en-US" dirty="0">
                <a:latin typeface="Tw Cen MT" panose="020B0602020104020603" pitchFamily="34" charset="0"/>
              </a:rPr>
            </a:br>
            <a:r>
              <a:rPr lang="en-US" dirty="0">
                <a:latin typeface="Tw Cen MT" panose="020B0602020104020603" pitchFamily="34" charset="0"/>
              </a:rPr>
              <a:t>3D printing a case for the board to “hide” is even better.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latin typeface="Tw Cen MT" panose="020B0602020104020603" pitchFamily="34" charset="0"/>
              </a:rPr>
              <a:t>Designed the case using </a:t>
            </a:r>
            <a:r>
              <a:rPr lang="en-US" dirty="0" err="1">
                <a:latin typeface="Tw Cen MT" panose="020B0602020104020603" pitchFamily="34" charset="0"/>
              </a:rPr>
              <a:t>Onshape</a:t>
            </a:r>
            <a:r>
              <a:rPr lang="en-US" dirty="0">
                <a:latin typeface="Tw Cen MT" panose="020B0602020104020603" pitchFamily="34" charset="0"/>
              </a:rPr>
              <a:t>, after a few iterations</a:t>
            </a:r>
            <a:br>
              <a:rPr lang="en-US" dirty="0">
                <a:latin typeface="Tw Cen MT" panose="020B0602020104020603" pitchFamily="34" charset="0"/>
              </a:rPr>
            </a:br>
            <a:r>
              <a:rPr lang="en-US" dirty="0">
                <a:latin typeface="Tw Cen MT" panose="020B0602020104020603" pitchFamily="34" charset="0"/>
              </a:rPr>
              <a:t>the final version successfully accomplished my goal of making</a:t>
            </a:r>
            <a:br>
              <a:rPr lang="en-US" dirty="0">
                <a:latin typeface="Tw Cen MT" panose="020B0602020104020603" pitchFamily="34" charset="0"/>
              </a:rPr>
            </a:br>
            <a:r>
              <a:rPr lang="en-US" dirty="0">
                <a:latin typeface="Tw Cen MT" panose="020B0602020104020603" pitchFamily="34" charset="0"/>
              </a:rPr>
              <a:t>the drive look harmless.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latin typeface="Tw Cen MT" panose="020B0602020104020603" pitchFamily="34" charset="0"/>
            </a:endParaRPr>
          </a:p>
        </p:txBody>
      </p:sp>
      <p:pic>
        <p:nvPicPr>
          <p:cNvPr id="2" name="Content Placeholder 3" descr="Engineering drawing&#10;&#10;Description automatically generated">
            <a:extLst>
              <a:ext uri="{FF2B5EF4-FFF2-40B4-BE49-F238E27FC236}">
                <a16:creationId xmlns:a16="http://schemas.microsoft.com/office/drawing/2014/main" id="{A665E927-E066-DF3A-6BB7-0E27F014D8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6122" y="1726304"/>
            <a:ext cx="24082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03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indoor, ceiling, wall&#10;&#10;Description automatically generated">
            <a:extLst>
              <a:ext uri="{FF2B5EF4-FFF2-40B4-BE49-F238E27FC236}">
                <a16:creationId xmlns:a16="http://schemas.microsoft.com/office/drawing/2014/main" id="{1551F6F3-982B-3E47-38F6-BD07DB251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A009B18-0E45-5141-90BA-789240E48E52}"/>
              </a:ext>
            </a:extLst>
          </p:cNvPr>
          <p:cNvSpPr/>
          <p:nvPr/>
        </p:nvSpPr>
        <p:spPr>
          <a:xfrm>
            <a:off x="3289734" y="553599"/>
            <a:ext cx="5612532" cy="2103530"/>
          </a:xfrm>
          <a:prstGeom prst="rect">
            <a:avLst/>
          </a:prstGeom>
          <a:solidFill>
            <a:schemeClr val="tx1">
              <a:lumMod val="85000"/>
              <a:lumOff val="15000"/>
              <a:alpha val="93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F62B96-5733-E637-BFBC-9249137EFE35}"/>
              </a:ext>
            </a:extLst>
          </p:cNvPr>
          <p:cNvSpPr txBox="1"/>
          <p:nvPr/>
        </p:nvSpPr>
        <p:spPr>
          <a:xfrm>
            <a:off x="2319628" y="810320"/>
            <a:ext cx="75527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  <a:latin typeface="Tw Cen MT Condensed" panose="020B0606020104020203" pitchFamily="34" charset="0"/>
              </a:rPr>
              <a:t>DEMONSTRATION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9DE47E-BF5D-CB14-C1A2-1F3732A4710E}"/>
              </a:ext>
            </a:extLst>
          </p:cNvPr>
          <p:cNvCxnSpPr>
            <a:cxnSpLocks/>
          </p:cNvCxnSpPr>
          <p:nvPr/>
        </p:nvCxnSpPr>
        <p:spPr>
          <a:xfrm>
            <a:off x="4197721" y="1735773"/>
            <a:ext cx="3904956" cy="0"/>
          </a:xfrm>
          <a:prstGeom prst="line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1995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-setup-listener-kali">
            <a:hlinkClick r:id="" action="ppaction://media"/>
            <a:extLst>
              <a:ext uri="{FF2B5EF4-FFF2-40B4-BE49-F238E27FC236}">
                <a16:creationId xmlns:a16="http://schemas.microsoft.com/office/drawing/2014/main" id="{09FFA231-D3B0-BA29-C82B-DE01660A9A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17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64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3599</TotalTime>
  <Words>1657</Words>
  <Application>Microsoft Office PowerPoint</Application>
  <PresentationFormat>Widescreen</PresentationFormat>
  <Paragraphs>131</Paragraphs>
  <Slides>14</Slides>
  <Notes>14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Tw Cen MT</vt:lpstr>
      <vt:lpstr>Tw Cen MT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Nate Ward</dc:creator>
  <cp:lastModifiedBy>Nate Ward</cp:lastModifiedBy>
  <cp:revision>51</cp:revision>
  <cp:lastPrinted>2022-12-03T21:20:22Z</cp:lastPrinted>
  <dcterms:created xsi:type="dcterms:W3CDTF">2022-11-27T14:29:33Z</dcterms:created>
  <dcterms:modified xsi:type="dcterms:W3CDTF">2022-12-05T00:29:04Z</dcterms:modified>
</cp:coreProperties>
</file>

<file path=docProps/thumbnail.jpeg>
</file>